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82" r:id="rId3"/>
    <p:sldId id="288" r:id="rId4"/>
    <p:sldId id="284" r:id="rId5"/>
    <p:sldId id="283" r:id="rId6"/>
    <p:sldId id="285" r:id="rId7"/>
    <p:sldId id="286" r:id="rId8"/>
    <p:sldId id="287" r:id="rId9"/>
    <p:sldId id="281" r:id="rId10"/>
    <p:sldId id="269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78" r:id="rId19"/>
    <p:sldId id="279" r:id="rId20"/>
    <p:sldId id="275" r:id="rId21"/>
    <p:sldId id="271" r:id="rId22"/>
    <p:sldId id="270" r:id="rId23"/>
    <p:sldId id="272" r:id="rId24"/>
    <p:sldId id="276" r:id="rId25"/>
    <p:sldId id="274" r:id="rId26"/>
    <p:sldId id="277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32"/>
    <p:restoredTop sz="94617"/>
  </p:normalViewPr>
  <p:slideViewPr>
    <p:cSldViewPr snapToGrid="0" snapToObjects="1">
      <p:cViewPr varScale="1">
        <p:scale>
          <a:sx n="129" d="100"/>
          <a:sy n="129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77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08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3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40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38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03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31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82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81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1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53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23589-D1FE-5045-809F-56B69D3AD8BF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99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eia.gov/dnav/pet/hist/LeafHandler.ashx?n=PET&amp;s=EER_EPLLPA_PF4_Y44MB_DPG&amp;f=W" TargetMode="Externa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red.stlouisfed.org/series/UMCSENT" TargetMode="Externa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hyperlink" Target="https://www.kaggle.com/shenba/time-series-datasets#monthly-beer-production-in-austr.csv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orecastingprinciples.com/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chive.ics.uci.edu/ml/datasets/Individual+household+electric+power+consumption" TargetMode="Externa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ACE3C-D11C-644D-B65E-73243D2837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Time Series: 6373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935077-86A7-6145-B4F6-253B8BAFF5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Unit 1: Conditions of Stationary and Basic Estimation</a:t>
            </a:r>
          </a:p>
        </p:txBody>
      </p:sp>
    </p:spTree>
    <p:extLst>
      <p:ext uri="{BB962C8B-B14F-4D97-AF65-F5344CB8AC3E}">
        <p14:creationId xmlns:p14="http://schemas.microsoft.com/office/powerpoint/2010/main" val="1899220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D8C0F-05F1-3E42-94CC-D0252129A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7638"/>
          </a:xfrm>
        </p:spPr>
        <p:txBody>
          <a:bodyPr/>
          <a:lstStyle/>
          <a:p>
            <a:r>
              <a:rPr lang="en-US" dirty="0"/>
              <a:t>Review of Question 1.5.4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01BF0D-F555-C54E-8973-677E9834E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334" y="1271801"/>
            <a:ext cx="4787331" cy="526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545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CBC2E-BD88-DC40-8118-BEB209502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Out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9D488-79C0-3C46-BA9E-D3E887830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Each of the next few slides have a plot of a time series and a description on them.  Spend a few minutes reading and thinking about each one and then answer the following questions for each series: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Is the series stationary?  If not, which of the 3 conditions is/are violated?</a:t>
            </a:r>
          </a:p>
          <a:p>
            <a:pPr marL="514350" indent="-514350">
              <a:buAutoNum type="arabicPeriod"/>
            </a:pPr>
            <a:r>
              <a:rPr lang="en-US" dirty="0"/>
              <a:t>Is it practical / possible to obtain another realization?  Are there any assumptions you would have to make to consider multiple realizations. 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714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D49C1-1E17-654A-A6B8-594BDFEFF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64" y="365126"/>
            <a:ext cx="8789158" cy="1325563"/>
          </a:xfrm>
        </p:spPr>
        <p:txBody>
          <a:bodyPr>
            <a:normAutofit/>
          </a:bodyPr>
          <a:lstStyle/>
          <a:p>
            <a:r>
              <a:rPr lang="en-US" b="1" dirty="0"/>
              <a:t>WEEKLY PROPANE PRICE PER GALLON</a:t>
            </a:r>
            <a:endParaRPr lang="en-US" dirty="0"/>
          </a:p>
        </p:txBody>
      </p:sp>
      <p:pic>
        <p:nvPicPr>
          <p:cNvPr id="1026" name="Picture 2" descr="https://lh6.googleusercontent.com/3uGXCUm_8aSX-08AN5WlWDbS5TBmqZu3_zR-2nfpyxbXjxNJ1i3yUN_SsxyPNR-eX141VHMWUQ3yoA_XEkNjcqmZxgcfu3volWxKYhm3EOuxWZnXh6YVOIuo7PdYikEb0aAgrD1n">
            <a:extLst>
              <a:ext uri="{FF2B5EF4-FFF2-40B4-BE49-F238E27FC236}">
                <a16:creationId xmlns:a16="http://schemas.microsoft.com/office/drawing/2014/main" id="{DD646EE7-99B5-FE4E-B0B0-AF65BEC53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876280"/>
            <a:ext cx="4150970" cy="246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4.googleusercontent.com/rk94lnWCZjH8yt9nYfytN65ZlUaHfpfJe6_ITdTAmQHaWfq84DW1qMtsSlBwzv8YEa1k0edKONmgeTOllahPSYjLdQhJlT8SykLiheJfORFmVJAkQsCmiuh79w3kderc1kUNR-x_">
            <a:extLst>
              <a:ext uri="{FF2B5EF4-FFF2-40B4-BE49-F238E27FC236}">
                <a16:creationId xmlns:a16="http://schemas.microsoft.com/office/drawing/2014/main" id="{7509C748-F837-DB41-AF57-4D8A1AEA8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0" y="2043563"/>
            <a:ext cx="3530600" cy="20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C88847-C4BC-4544-8557-D139FBE4B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550" y="4301604"/>
            <a:ext cx="3683000" cy="1257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76646A6-0C6B-6D43-8B7C-D3764DBBD84E}"/>
              </a:ext>
            </a:extLst>
          </p:cNvPr>
          <p:cNvSpPr/>
          <p:nvPr/>
        </p:nvSpPr>
        <p:spPr>
          <a:xfrm>
            <a:off x="354843" y="4365577"/>
            <a:ext cx="4553708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/>
              <a:t>Description:</a:t>
            </a:r>
            <a:r>
              <a:rPr lang="en-US" b="1" dirty="0"/>
              <a:t> </a:t>
            </a:r>
            <a:r>
              <a:rPr lang="en-US" dirty="0"/>
              <a:t>This is a time series data set of the number of weekly Mont </a:t>
            </a:r>
            <a:r>
              <a:rPr lang="en-US" dirty="0" err="1"/>
              <a:t>Belviue</a:t>
            </a:r>
            <a:r>
              <a:rPr lang="en-US" dirty="0"/>
              <a:t>, TX propane prices per gallon from July 1992 to April 2019.  The data is publicly available at</a:t>
            </a:r>
            <a:r>
              <a:rPr lang="en-US" u="sng" dirty="0">
                <a:hlinkClick r:id="rId5"/>
              </a:rPr>
              <a:t> the U.S. </a:t>
            </a:r>
            <a:r>
              <a:rPr lang="en-US" u="sng">
                <a:hlinkClick r:id="rId5"/>
              </a:rPr>
              <a:t>Energy Information Administration (EIA) website</a:t>
            </a:r>
            <a:r>
              <a:rPr lang="en-US"/>
              <a:t>.</a:t>
            </a:r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23545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AD6FF-9FF8-6242-B374-51B6D82D8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Monthly Consumer Sentiment</a:t>
            </a:r>
            <a:br>
              <a:rPr lang="en-US" dirty="0"/>
            </a:br>
            <a:r>
              <a:rPr lang="en-US" b="1" dirty="0"/>
              <a:t>1978-2019</a:t>
            </a:r>
            <a:endParaRPr lang="en-US" dirty="0"/>
          </a:p>
        </p:txBody>
      </p:sp>
      <p:pic>
        <p:nvPicPr>
          <p:cNvPr id="2050" name="Picture 2" descr="https://lh6.googleusercontent.com/IvcdTKARHlGQoy6Fix9Ge3W0Pl49RPo1P-LtmB6Ab2TRrYzze7LIgUkSDZcpFZDnEwis2S_0u1ZOebd8qlRjt4rFCsKGcbRZZ22f8ONRe73G9_CoGBk2QUzMvIiPXU5wY1MAsycx">
            <a:extLst>
              <a:ext uri="{FF2B5EF4-FFF2-40B4-BE49-F238E27FC236}">
                <a16:creationId xmlns:a16="http://schemas.microsoft.com/office/drawing/2014/main" id="{DE1307CD-2853-B748-94AC-81B448B4E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3" y="1875238"/>
            <a:ext cx="3556000" cy="261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6.googleusercontent.com/muiVzpsxN3yq2O5q0joS4da73yIpMsK4pc2AG-R-9BnQV-bQHNAH0G97s_FzZgokSiVe5VFVKxstC_93TZtWqMUXQ_ng6Bf460DODOo7j_mLNYVgSnAeuCBlZN6Yjsh9zqBxdq3J">
            <a:extLst>
              <a:ext uri="{FF2B5EF4-FFF2-40B4-BE49-F238E27FC236}">
                <a16:creationId xmlns:a16="http://schemas.microsoft.com/office/drawing/2014/main" id="{963EC875-D089-EB4E-B3EB-11BF1CDB9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099" y="2025366"/>
            <a:ext cx="2364759" cy="292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383F63-989A-5044-ACB3-C55D6D87A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6099" y="5081043"/>
            <a:ext cx="2832100" cy="1663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595E1C-9F11-6D43-851D-B6ABD1CABE4F}"/>
              </a:ext>
            </a:extLst>
          </p:cNvPr>
          <p:cNvSpPr/>
          <p:nvPr/>
        </p:nvSpPr>
        <p:spPr>
          <a:xfrm>
            <a:off x="432938" y="4641566"/>
            <a:ext cx="411176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u="sng" dirty="0">
                <a:solidFill>
                  <a:srgbClr val="000000"/>
                </a:solidFill>
                <a:latin typeface="Arial" panose="020B0604020202020204" pitchFamily="34" charset="0"/>
              </a:rPr>
              <a:t>Description: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This is a time series data set of consumer sentiment measured by the study from the University of Michigan: Consumer Sentiment [UMCSENT], retrieved from FRED, Federal Reserve Bank of St. Louis;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hlinkClick r:id="rId5"/>
              </a:rPr>
              <a:t> </a:t>
            </a:r>
            <a:r>
              <a:rPr lang="en-US" sz="1600" u="sng" dirty="0">
                <a:solidFill>
                  <a:srgbClr val="000000"/>
                </a:solidFill>
                <a:latin typeface="Arial" panose="020B0604020202020204" pitchFamily="34" charset="0"/>
                <a:hlinkClick r:id="rId5"/>
              </a:rPr>
              <a:t>https://fred.stlouisfed.org/series/UMCSENT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, May 6, 2019.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16756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38F30-3530-B14D-B6DF-81005EFEE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/>
              <a:t>Beer Produced Monthly in Australia 1956-1995</a:t>
            </a:r>
            <a:br>
              <a:rPr lang="en-US" sz="3200" dirty="0"/>
            </a:br>
            <a:r>
              <a:rPr lang="en-US" sz="3200" b="1" dirty="0"/>
              <a:t>(in </a:t>
            </a:r>
            <a:r>
              <a:rPr lang="en-US" sz="3200" b="1" dirty="0" err="1"/>
              <a:t>megalitres</a:t>
            </a:r>
            <a:r>
              <a:rPr lang="en-US" sz="3200" b="1" dirty="0"/>
              <a:t>)</a:t>
            </a:r>
            <a:endParaRPr lang="en-US" sz="3200" dirty="0"/>
          </a:p>
        </p:txBody>
      </p:sp>
      <p:pic>
        <p:nvPicPr>
          <p:cNvPr id="3074" name="Picture 2" descr="https://lh6.googleusercontent.com/SEpRaDQQcewd966Lh_RPFO8OFj50viAwhHVwMyHE1O8ItQr2ZoPfjrYTIZzdEjYhieewR2TyXLQgOfdN9vjsKL_flT2_C2A0fiQeXQrjSYsSJ-hr1sa5EW96TxmtCUfWwW2e6MCN">
            <a:extLst>
              <a:ext uri="{FF2B5EF4-FFF2-40B4-BE49-F238E27FC236}">
                <a16:creationId xmlns:a16="http://schemas.microsoft.com/office/drawing/2014/main" id="{3E40DC71-36B0-B14B-8FA7-84ABF719F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038729"/>
            <a:ext cx="3937000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3.googleusercontent.com/SAr5R8u-5S23BwnNaeznsxYfrdBVY0GpCob_sMsKZOr5Tw95zjVx_fu6r7pXpFPi7OvdPU8gaOEctp2-20y9outY9NnMeIEA3xfHRzJH0GvdOeIeVK2cR6z6zCFfIdmVjNePwjG2">
            <a:extLst>
              <a:ext uri="{FF2B5EF4-FFF2-40B4-BE49-F238E27FC236}">
                <a16:creationId xmlns:a16="http://schemas.microsoft.com/office/drawing/2014/main" id="{E71D7601-7C5B-7648-BE53-6ADD8323F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278" y="2038729"/>
            <a:ext cx="3176699" cy="1946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lh5.googleusercontent.com/eiL9HzC5atW82CjdFapuC998qQWOUX_JkNd-OJI1BD8YFCD2scmW7Gc2CjdxlF_6OVm4Z25r2ib34LJKMiH9GjPthiP7n-2-cTLnsSjco21DzrngNWIQazknJ9kIbrrq47NljyyO">
            <a:extLst>
              <a:ext uri="{FF2B5EF4-FFF2-40B4-BE49-F238E27FC236}">
                <a16:creationId xmlns:a16="http://schemas.microsoft.com/office/drawing/2014/main" id="{FB8F6599-6597-D84E-AE85-6BE2B72FE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715" y="4834814"/>
            <a:ext cx="21082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lh5.googleusercontent.com/r-vvqmm1mfFhj5Y5lsYtAiAZQDYSms88x0zP3jGEGhj1b5h3EeaLpWHHlRoSANR3RHW9ATx-CiWK20c60JJ4T9FNWzoOnXp-n9MOz_sdOMePOpPCBrBj1igU51_wIz9AMH4BcYu-">
            <a:extLst>
              <a:ext uri="{FF2B5EF4-FFF2-40B4-BE49-F238E27FC236}">
                <a16:creationId xmlns:a16="http://schemas.microsoft.com/office/drawing/2014/main" id="{C623CB0A-4D40-5F43-8EDB-74C215E92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227" y="4822114"/>
            <a:ext cx="2311400" cy="130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0C1E6E-01E7-DA48-8F0B-BF913628B322}"/>
              </a:ext>
            </a:extLst>
          </p:cNvPr>
          <p:cNvSpPr/>
          <p:nvPr/>
        </p:nvSpPr>
        <p:spPr>
          <a:xfrm>
            <a:off x="324798" y="4686156"/>
            <a:ext cx="403907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u="sng" dirty="0">
                <a:solidFill>
                  <a:srgbClr val="000000"/>
                </a:solidFill>
                <a:latin typeface="Arial" panose="020B0604020202020204" pitchFamily="34" charset="0"/>
              </a:rPr>
              <a:t>Description:</a:t>
            </a: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This is a time series data set of the amount of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megalitres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 of beer produced in Australia from January 1956 to August 1995.  The data is publicly available 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hlinkClick r:id="rId6"/>
              </a:rPr>
              <a:t> </a:t>
            </a:r>
            <a:r>
              <a:rPr lang="en-US" sz="1400" u="sng" dirty="0">
                <a:solidFill>
                  <a:srgbClr val="1155CC"/>
                </a:solidFill>
                <a:latin typeface="Arial" panose="020B0604020202020204" pitchFamily="34" charset="0"/>
                <a:hlinkClick r:id="rId7"/>
              </a:rPr>
              <a:t>https://www.kaggle.com/shenba/time-series-datasets#monthly-beer-production-in-austr.csv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73209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35DFA-D341-024F-B86F-C4D05119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HOUSEHOLD ELECTRIC ENERGY CONSUMPTION (</a:t>
            </a:r>
            <a:r>
              <a:rPr lang="en-US" b="1" dirty="0" err="1"/>
              <a:t>kW.min</a:t>
            </a:r>
            <a:r>
              <a:rPr lang="en-US" b="1" dirty="0"/>
              <a:t>)</a:t>
            </a:r>
            <a:endParaRPr lang="en-US" dirty="0"/>
          </a:p>
        </p:txBody>
      </p:sp>
      <p:pic>
        <p:nvPicPr>
          <p:cNvPr id="4098" name="Picture 2" descr="https://lh4.googleusercontent.com/QAgm4BVxDBnqXYZFLcSGlGA07djdc47AoossW_HNNWYW_ZJaDzlhW3VidVTKGC8zJarUp5di2Yp1E2KZEx1eyChM2GviN5Pds5AdrXDOeBN-XwyWzSjim612n2C1jagMi2DebWFk">
            <a:extLst>
              <a:ext uri="{FF2B5EF4-FFF2-40B4-BE49-F238E27FC236}">
                <a16:creationId xmlns:a16="http://schemas.microsoft.com/office/drawing/2014/main" id="{BA7F9D39-B6FE-6149-A601-3D2FD3E50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876188"/>
            <a:ext cx="3517900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5.googleusercontent.com/nJyrna48beZGkYk1y_jFkgcEciT6LaRzKQTWuCmbhY4HMXJ8TyM7cfTm3iEtB3H3hgVZsQfteHCfeX09jEF3jE2P8vNioNLXvj4VlGyRJp1-2OqELFiXhrpAK5sK2cpA8TwBEffN">
            <a:extLst>
              <a:ext uri="{FF2B5EF4-FFF2-40B4-BE49-F238E27FC236}">
                <a16:creationId xmlns:a16="http://schemas.microsoft.com/office/drawing/2014/main" id="{8EE43DA6-3738-4D44-9B58-3BA2F676D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598" y="4403014"/>
            <a:ext cx="2870200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lh3.googleusercontent.com/4OPQkyBJrocsjNadTDfm8DZKD2pg2n95zLCwAce8vXgG4yi2kW4lN59WBJtTAy4uLxMMTjnWBGuPV3jNKMP6bcLuLCDPJjAmh4yWYAfGOKYQxsdeM5EgufUya4rKka5jdRuypCoi">
            <a:extLst>
              <a:ext uri="{FF2B5EF4-FFF2-40B4-BE49-F238E27FC236}">
                <a16:creationId xmlns:a16="http://schemas.microsoft.com/office/drawing/2014/main" id="{00AB81A2-5617-7144-82A3-A371FF339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298" y="1865952"/>
            <a:ext cx="30988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2F05D2-8ED1-424F-B4A6-6B6FD18F7976}"/>
              </a:ext>
            </a:extLst>
          </p:cNvPr>
          <p:cNvSpPr/>
          <p:nvPr/>
        </p:nvSpPr>
        <p:spPr>
          <a:xfrm>
            <a:off x="484496" y="4573990"/>
            <a:ext cx="4572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u="sng" dirty="0">
                <a:solidFill>
                  <a:srgbClr val="000000"/>
                </a:solidFill>
                <a:latin typeface="Arial" panose="020B0604020202020204" pitchFamily="34" charset="0"/>
              </a:rPr>
              <a:t>Description:</a:t>
            </a: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This is a time series data set of electric power consumption for a household with one minute sampling rate from December 2006 to November 2010.  The data is publicly available at UCI Machine Learning Repository </a:t>
            </a:r>
            <a:r>
              <a:rPr lang="en-US" sz="1400" u="sng" dirty="0">
                <a:solidFill>
                  <a:srgbClr val="1155CC"/>
                </a:solidFill>
                <a:latin typeface="Arial" panose="020B0604020202020204" pitchFamily="34" charset="0"/>
                <a:hlinkClick r:id="rId5"/>
              </a:rPr>
              <a:t>https://archive.ics.uci.edu/ml/datasets/Individual+household+electric+power+consumption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. Note: Although dataset includes 47 months of observations, for clarity, the graphic (Top) only displays 6 months. </a:t>
            </a:r>
            <a:endParaRPr lang="en-US" sz="1400" dirty="0"/>
          </a:p>
          <a:p>
            <a:br>
              <a:rPr lang="en-US" sz="1400" dirty="0"/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12204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32CAD-41F9-FD47-8C2A-5756ECC0C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Maximum temperatures in Melbourne, Australia (Celsius)</a:t>
            </a:r>
            <a:endParaRPr lang="en-US" dirty="0"/>
          </a:p>
        </p:txBody>
      </p:sp>
      <p:pic>
        <p:nvPicPr>
          <p:cNvPr id="5122" name="Picture 2" descr="https://lh3.googleusercontent.com/EDZTVC2-QXuABGz7Hx-IjAXQJfzoRaGxWHPOr9z8hg_T1zcl7A7dOulvK35KyohGp3R2nqeQXyRNE_jUm-HqlpumY4LnRiLT1F5UsZK85GtLZ0x6hgNb9qjxW4OWMTAgT065MM3O">
            <a:extLst>
              <a:ext uri="{FF2B5EF4-FFF2-40B4-BE49-F238E27FC236}">
                <a16:creationId xmlns:a16="http://schemas.microsoft.com/office/drawing/2014/main" id="{62B49B6B-F59A-7B48-BAFE-9ECEAF5A0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792880"/>
            <a:ext cx="2970189" cy="297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F1A832-1D80-A949-A55A-8C9D7D36B5B8}"/>
              </a:ext>
            </a:extLst>
          </p:cNvPr>
          <p:cNvSpPr/>
          <p:nvPr/>
        </p:nvSpPr>
        <p:spPr>
          <a:xfrm>
            <a:off x="628650" y="4865260"/>
            <a:ext cx="349297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u="sng" dirty="0">
                <a:solidFill>
                  <a:srgbClr val="000000"/>
                </a:solidFill>
                <a:latin typeface="Arial" panose="020B0604020202020204" pitchFamily="34" charset="0"/>
              </a:rPr>
              <a:t>Description:</a:t>
            </a: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This time series data set contains the maximum daily temperature in Melbourne, Australia every day since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january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1 1971. It is the highest temperature for the 24 hours prior to the observation, which was recorded at 9 am local time. It is publicly available here: http://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www.bom.gov.au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/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jsp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/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ncc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/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cdio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/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weatherData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/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av?p_nccObsCode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=122&amp;p_display_type=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dailyDataFile&amp;p_startYear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=&amp;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p_c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=&amp;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p_stn_num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=086077</a:t>
            </a:r>
            <a:endParaRPr lang="en-US" sz="1200" dirty="0"/>
          </a:p>
        </p:txBody>
      </p:sp>
      <p:pic>
        <p:nvPicPr>
          <p:cNvPr id="5124" name="Picture 4" descr="https://lh6.googleusercontent.com/kM7OAPvB7BHjrl3WLHY3ksbyLmHv-CHjTrRcIb-ICrHZwojcqDVN9nVFfcavFwGGTUK2sykoBGG6cGcIFsaiZZ2JXSNB65rOj2oAKse5Q8uem2KDvpDiEfcXyPG-n4V2CUl7q12O">
            <a:extLst>
              <a:ext uri="{FF2B5EF4-FFF2-40B4-BE49-F238E27FC236}">
                <a16:creationId xmlns:a16="http://schemas.microsoft.com/office/drawing/2014/main" id="{0F0A74C7-398F-5941-8E9F-836EC778C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817" y="1772576"/>
            <a:ext cx="4241137" cy="424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5B9944-72F8-9341-A9EF-BA6305E0337B}"/>
              </a:ext>
            </a:extLst>
          </p:cNvPr>
          <p:cNvSpPr txBox="1"/>
          <p:nvPr/>
        </p:nvSpPr>
        <p:spPr>
          <a:xfrm>
            <a:off x="4572000" y="6223379"/>
            <a:ext cx="132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Complete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8E1FFB-CC6E-2747-9D14-8313A2975A7B}"/>
              </a:ext>
            </a:extLst>
          </p:cNvPr>
          <p:cNvSpPr txBox="1"/>
          <p:nvPr/>
        </p:nvSpPr>
        <p:spPr>
          <a:xfrm>
            <a:off x="5921468" y="6223379"/>
            <a:ext cx="132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First Half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782DFF-461B-1E45-87E1-B5ECB08D2B0F}"/>
              </a:ext>
            </a:extLst>
          </p:cNvPr>
          <p:cNvSpPr txBox="1"/>
          <p:nvPr/>
        </p:nvSpPr>
        <p:spPr>
          <a:xfrm>
            <a:off x="7380121" y="6223379"/>
            <a:ext cx="132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Second Half</a:t>
            </a:r>
          </a:p>
        </p:txBody>
      </p:sp>
    </p:spTree>
    <p:extLst>
      <p:ext uri="{BB962C8B-B14F-4D97-AF65-F5344CB8AC3E}">
        <p14:creationId xmlns:p14="http://schemas.microsoft.com/office/powerpoint/2010/main" val="3850088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9970F-075B-C64F-94AA-287E2166D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Break Out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E7612-C166-744C-A92B-7CB8F9CE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84681"/>
            <a:ext cx="7886700" cy="43513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99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D8C0F-05F1-3E42-94CC-D0252129A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7638"/>
          </a:xfrm>
        </p:spPr>
        <p:txBody>
          <a:bodyPr/>
          <a:lstStyle/>
          <a:p>
            <a:r>
              <a:rPr lang="en-US" dirty="0"/>
              <a:t>Break out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D396FB-156F-C84D-A13F-F0160E9C1929}"/>
              </a:ext>
            </a:extLst>
          </p:cNvPr>
          <p:cNvSpPr txBox="1"/>
          <p:nvPr/>
        </p:nvSpPr>
        <p:spPr>
          <a:xfrm>
            <a:off x="713678" y="1694985"/>
            <a:ext cx="7672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turns describing your realization that you posted on the Google Doc and address the three conditions of stationarity. </a:t>
            </a:r>
          </a:p>
        </p:txBody>
      </p:sp>
    </p:spTree>
    <p:extLst>
      <p:ext uri="{BB962C8B-B14F-4D97-AF65-F5344CB8AC3E}">
        <p14:creationId xmlns:p14="http://schemas.microsoft.com/office/powerpoint/2010/main" val="63246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9970F-075B-C64F-94AA-287E2166D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Break Out 2</a:t>
            </a:r>
          </a:p>
        </p:txBody>
      </p:sp>
    </p:spTree>
    <p:extLst>
      <p:ext uri="{BB962C8B-B14F-4D97-AF65-F5344CB8AC3E}">
        <p14:creationId xmlns:p14="http://schemas.microsoft.com/office/powerpoint/2010/main" val="4289915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E6A9AC-1B81-1940-9D05-C7D0BDBFF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974" y="1084634"/>
            <a:ext cx="4840051" cy="48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142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9970F-075B-C64F-94AA-287E2166D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Out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E7612-C166-744C-A92B-7CB8F9CE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141" y="1784681"/>
            <a:ext cx="8136209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Run through the following code from the </a:t>
            </a:r>
            <a:r>
              <a:rPr lang="en-US" dirty="0" err="1"/>
              <a:t>asynch</a:t>
            </a:r>
            <a:r>
              <a:rPr lang="en-US" dirty="0"/>
              <a:t> on the next slide and make sure everyone in your understands the code and the output (the confidence interval) and how to interpret it.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you have time afterwards, got to the slide after that and discuss the difference between the two calculations of </a:t>
            </a:r>
            <a:r>
              <a:rPr lang="en-US" dirty="0" err="1"/>
              <a:t>gamma_k</a:t>
            </a:r>
            <a:r>
              <a:rPr lang="en-US" dirty="0"/>
              <a:t> (the autocovariance at lag k).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Finally, go to the final slide with the plot and discuss the behavior of the two estimators and which one is preferred.  </a:t>
            </a:r>
          </a:p>
        </p:txBody>
      </p:sp>
    </p:spTree>
    <p:extLst>
      <p:ext uri="{BB962C8B-B14F-4D97-AF65-F5344CB8AC3E}">
        <p14:creationId xmlns:p14="http://schemas.microsoft.com/office/powerpoint/2010/main" val="2806740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68259-9E7C-384E-A8DD-3A0765DAB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CC133-32BD-8E48-A7C8-A56F4B157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57967"/>
            <a:ext cx="7670042" cy="28945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8B4CA0-0D51-8C41-81D2-C501A7B5F7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69"/>
          <a:stretch/>
        </p:blipFill>
        <p:spPr>
          <a:xfrm>
            <a:off x="478522" y="4675343"/>
            <a:ext cx="3463782" cy="16491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80CF63-FA0A-7741-90CB-86DDA0FABBE8}"/>
              </a:ext>
            </a:extLst>
          </p:cNvPr>
          <p:cNvSpPr/>
          <p:nvPr/>
        </p:nvSpPr>
        <p:spPr>
          <a:xfrm>
            <a:off x="4286250" y="4503956"/>
            <a:ext cx="4572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err="1"/>
              <a:t>xdf</a:t>
            </a:r>
            <a:r>
              <a:rPr lang="en-US" sz="1200" dirty="0"/>
              <a:t> = </a:t>
            </a:r>
            <a:r>
              <a:rPr lang="en-US" sz="1200" dirty="0" err="1"/>
              <a:t>read.csv</a:t>
            </a:r>
            <a:r>
              <a:rPr lang="en-US" sz="1200" dirty="0"/>
              <a:t>(</a:t>
            </a:r>
            <a:r>
              <a:rPr lang="en-US" sz="1200" dirty="0" err="1"/>
              <a:t>file.choose</a:t>
            </a:r>
            <a:r>
              <a:rPr lang="en-US" sz="1200" dirty="0"/>
              <a:t>(),header = TRUE) </a:t>
            </a:r>
          </a:p>
          <a:p>
            <a:r>
              <a:rPr lang="en-US" sz="1200" dirty="0"/>
              <a:t>x = </a:t>
            </a:r>
            <a:r>
              <a:rPr lang="en-US" sz="1200" dirty="0" err="1"/>
              <a:t>as.numeric</a:t>
            </a:r>
            <a:r>
              <a:rPr lang="en-US" sz="1200" dirty="0"/>
              <a:t>(paste(</a:t>
            </a:r>
            <a:r>
              <a:rPr lang="en-US" sz="1200" dirty="0" err="1"/>
              <a:t>xdf$Adj.Close</a:t>
            </a:r>
            <a:r>
              <a:rPr lang="en-US" sz="1200" dirty="0"/>
              <a:t>)) </a:t>
            </a:r>
          </a:p>
          <a:p>
            <a:r>
              <a:rPr lang="en-US" sz="1200" dirty="0"/>
              <a:t>x = x[!</a:t>
            </a:r>
            <a:r>
              <a:rPr lang="en-US" sz="1200" dirty="0" err="1"/>
              <a:t>is.na</a:t>
            </a:r>
            <a:r>
              <a:rPr lang="en-US" sz="1200" dirty="0"/>
              <a:t>(x)] </a:t>
            </a:r>
          </a:p>
          <a:p>
            <a:r>
              <a:rPr lang="en-US" sz="1200" dirty="0"/>
              <a:t>n=length(x) #n = 2014</a:t>
            </a:r>
          </a:p>
          <a:p>
            <a:r>
              <a:rPr lang="en-US" sz="1200" dirty="0" err="1"/>
              <a:t>nlag</a:t>
            </a:r>
            <a:r>
              <a:rPr lang="en-US" sz="1200" dirty="0"/>
              <a:t>=2013 #n-1 </a:t>
            </a:r>
          </a:p>
          <a:p>
            <a:r>
              <a:rPr lang="en-US" sz="1200" dirty="0"/>
              <a:t>gamma0=</a:t>
            </a:r>
            <a:r>
              <a:rPr lang="en-US" sz="1200" dirty="0" err="1"/>
              <a:t>var</a:t>
            </a:r>
            <a:r>
              <a:rPr lang="en-US" sz="1200" dirty="0"/>
              <a:t>(x)*(n-1)/n</a:t>
            </a:r>
          </a:p>
          <a:p>
            <a:r>
              <a:rPr lang="en-US" sz="1200" dirty="0" err="1"/>
              <a:t>aut</a:t>
            </a:r>
            <a:r>
              <a:rPr lang="en-US" sz="1200" dirty="0"/>
              <a:t>=</a:t>
            </a:r>
            <a:r>
              <a:rPr lang="en-US" sz="1200" dirty="0" err="1"/>
              <a:t>acf</a:t>
            </a:r>
            <a:r>
              <a:rPr lang="en-US" sz="1200" dirty="0"/>
              <a:t>(</a:t>
            </a:r>
            <a:r>
              <a:rPr lang="en-US" sz="1200" dirty="0" err="1"/>
              <a:t>x,lag.max</a:t>
            </a:r>
            <a:r>
              <a:rPr lang="en-US" sz="1200" dirty="0"/>
              <a:t>=</a:t>
            </a:r>
            <a:r>
              <a:rPr lang="en-US" sz="1200" dirty="0" err="1"/>
              <a:t>nlag</a:t>
            </a:r>
            <a:r>
              <a:rPr lang="en-US" sz="1200" dirty="0"/>
              <a:t>) #n-1 </a:t>
            </a:r>
          </a:p>
          <a:p>
            <a:r>
              <a:rPr lang="en-US" sz="1200" dirty="0"/>
              <a:t>sum=0 </a:t>
            </a:r>
          </a:p>
          <a:p>
            <a:r>
              <a:rPr lang="en-US" sz="1200" dirty="0"/>
              <a:t>for (k in 1:nlag) {sum=sum+(1-k/n)*</a:t>
            </a:r>
            <a:r>
              <a:rPr lang="en-US" sz="1200" dirty="0" err="1"/>
              <a:t>aut$acf</a:t>
            </a:r>
            <a:r>
              <a:rPr lang="en-US" sz="1200" dirty="0"/>
              <a:t>[k+1]*gamma0} </a:t>
            </a:r>
          </a:p>
          <a:p>
            <a:r>
              <a:rPr lang="en-US" sz="1200" dirty="0" err="1"/>
              <a:t>vxbar</a:t>
            </a:r>
            <a:r>
              <a:rPr lang="en-US" sz="1200" dirty="0"/>
              <a:t>=2*sum/n+gamma0/n #note the </a:t>
            </a:r>
            <a:r>
              <a:rPr lang="en-US" sz="1200" dirty="0" err="1"/>
              <a:t>mult</a:t>
            </a:r>
            <a:r>
              <a:rPr lang="en-US" sz="1200" dirty="0"/>
              <a:t> of sum by 2 </a:t>
            </a:r>
          </a:p>
          <a:p>
            <a:r>
              <a:rPr lang="en-US" sz="1200" dirty="0" err="1"/>
              <a:t>vxbar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99398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B1379-31C1-8649-978D-9019CB999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3F38AB-9D4F-1949-8906-D8687E205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392" y="1565502"/>
            <a:ext cx="6843215" cy="507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0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49BE9-2662-AB49-8C7C-375E87D12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of Autocovariance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F73AA9-2683-B143-AC79-13FA121EF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6802"/>
            <a:ext cx="8899231" cy="456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11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9970F-075B-C64F-94AA-287E2166D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6722" y="2863000"/>
            <a:ext cx="4021408" cy="772298"/>
          </a:xfrm>
        </p:spPr>
        <p:txBody>
          <a:bodyPr>
            <a:normAutofit/>
          </a:bodyPr>
          <a:lstStyle/>
          <a:p>
            <a:r>
              <a:rPr lang="en-US" dirty="0"/>
              <a:t>End Break Out 3</a:t>
            </a:r>
          </a:p>
        </p:txBody>
      </p:sp>
    </p:spTree>
    <p:extLst>
      <p:ext uri="{BB962C8B-B14F-4D97-AF65-F5344CB8AC3E}">
        <p14:creationId xmlns:p14="http://schemas.microsoft.com/office/powerpoint/2010/main" val="1691181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9970F-075B-C64F-94AA-287E2166D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2298"/>
          </a:xfrm>
        </p:spPr>
        <p:txBody>
          <a:bodyPr/>
          <a:lstStyle/>
          <a:p>
            <a:r>
              <a:rPr lang="en-US" dirty="0"/>
              <a:t>Break Out 4 (If Time in class.)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1FD072-8F76-8441-AED8-CC69D4663836}"/>
                  </a:ext>
                </a:extLst>
              </p:cNvPr>
              <p:cNvSpPr txBox="1"/>
              <p:nvPr/>
            </p:nvSpPr>
            <p:spPr>
              <a:xfrm>
                <a:off x="628650" y="1137425"/>
                <a:ext cx="7124131" cy="5355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Consider the very small (assume stationary) time series:  4,6,7,5,3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is your best estimate of the mean or the series?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is your best estimate of the variance of the series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is your best estimate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is your best estimate of the variance of the sample mean?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Provide a 95% confidence interval for the mean of the series.</a:t>
                </a:r>
              </a:p>
              <a:p>
                <a:endParaRPr lang="en-US" dirty="0"/>
              </a:p>
              <a:p>
                <a:r>
                  <a:rPr lang="en-US" dirty="0"/>
                  <a:t>Compare this interval to an interval constructed assuming independent observations (the autocorrelations are zero.)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1FD072-8F76-8441-AED8-CC69D4663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137425"/>
                <a:ext cx="7124131" cy="5355312"/>
              </a:xfrm>
              <a:prstGeom prst="rect">
                <a:avLst/>
              </a:prstGeom>
              <a:blipFill>
                <a:blip r:embed="rId2"/>
                <a:stretch>
                  <a:fillRect l="-713" t="-474" b="-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5061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9970F-075B-C64F-94AA-287E2166D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6722" y="2863000"/>
            <a:ext cx="4021408" cy="772298"/>
          </a:xfrm>
        </p:spPr>
        <p:txBody>
          <a:bodyPr>
            <a:normAutofit/>
          </a:bodyPr>
          <a:lstStyle/>
          <a:p>
            <a:r>
              <a:rPr lang="en-US" dirty="0"/>
              <a:t>End Break Out 4</a:t>
            </a:r>
          </a:p>
        </p:txBody>
      </p:sp>
    </p:spTree>
    <p:extLst>
      <p:ext uri="{BB962C8B-B14F-4D97-AF65-F5344CB8AC3E}">
        <p14:creationId xmlns:p14="http://schemas.microsoft.com/office/powerpoint/2010/main" val="3828732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2D7F6-F024-0542-AA42-4C44D8F0B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66218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What is “Karate Kid Style”</a:t>
            </a:r>
          </a:p>
        </p:txBody>
      </p:sp>
    </p:spTree>
    <p:extLst>
      <p:ext uri="{BB962C8B-B14F-4D97-AF65-F5344CB8AC3E}">
        <p14:creationId xmlns:p14="http://schemas.microsoft.com/office/powerpoint/2010/main" val="4045920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AE48F5-490F-3944-82C0-EB4ABFE62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514" y="1807009"/>
            <a:ext cx="6409886" cy="367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575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9C67C8-5095-5E46-8CD1-307B69E18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90" y="1214606"/>
            <a:ext cx="3484663" cy="1960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06C14A-EDBD-9B4D-A118-AB536E976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090" y="1797183"/>
            <a:ext cx="2439068" cy="19601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0FCCD9-EEDE-814A-9C18-5F3D9A576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606" y="4416086"/>
            <a:ext cx="3657303" cy="196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80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A1B827-95FE-7A45-8AF9-DCA4B4738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435100"/>
            <a:ext cx="76200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759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127D19-920B-6944-8735-DF1FACFD8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376" y="1832715"/>
            <a:ext cx="6963247" cy="351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859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F857C2-6BAE-5A46-8B38-EBE8B5BFA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039" y="1122801"/>
            <a:ext cx="6923922" cy="461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47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2E09F3F-CC18-F444-81B8-7E069A76A86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2766218"/>
                <a:ext cx="788670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Discuss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2E09F3F-CC18-F444-81B8-7E069A76A8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2766218"/>
                <a:ext cx="78867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6600216"/>
      </p:ext>
    </p:extLst>
  </p:cSld>
  <p:clrMapOvr>
    <a:masterClrMapping/>
  </p:clrMapOvr>
</p:sld>
</file>

<file path=ppt/theme/theme1.xml><?xml version="1.0" encoding="utf-8"?>
<a:theme xmlns:a="http://schemas.openxmlformats.org/drawingml/2006/main" name="2U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U" id="{366B8B3C-2D30-EF4C-945A-9C2F0CDF465A}" vid="{BACFCB83-49E5-4846-9BF9-7818E6FE7F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2U</Template>
  <TotalTime>2102</TotalTime>
  <Words>860</Words>
  <Application>Microsoft Macintosh PowerPoint</Application>
  <PresentationFormat>On-screen Show (4:3)</PresentationFormat>
  <Paragraphs>69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2U</vt:lpstr>
      <vt:lpstr>Time Series: 6373</vt:lpstr>
      <vt:lpstr>PowerPoint Presentation</vt:lpstr>
      <vt:lpstr>What is “Karate Kid Style”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 E[x ̅ ]  and Cov(X,X)</vt:lpstr>
      <vt:lpstr>Review of Question 1.5.4</vt:lpstr>
      <vt:lpstr>Break Out #1</vt:lpstr>
      <vt:lpstr>WEEKLY PROPANE PRICE PER GALLON</vt:lpstr>
      <vt:lpstr>Monthly Consumer Sentiment 1978-2019</vt:lpstr>
      <vt:lpstr>Beer Produced Monthly in Australia 1956-1995 (in megalitres)</vt:lpstr>
      <vt:lpstr>HOUSEHOLD ELECTRIC ENERGY CONSUMPTION (kW.min)</vt:lpstr>
      <vt:lpstr>Maximum temperatures in Melbourne, Australia (Celsius)</vt:lpstr>
      <vt:lpstr>End Break Out 1</vt:lpstr>
      <vt:lpstr>Break out 2</vt:lpstr>
      <vt:lpstr>End Break Out 2</vt:lpstr>
      <vt:lpstr>Break Out 3</vt:lpstr>
      <vt:lpstr>Variance Code</vt:lpstr>
      <vt:lpstr>Estimation</vt:lpstr>
      <vt:lpstr>Estimation of Autocovariance</vt:lpstr>
      <vt:lpstr>End Break Out 3</vt:lpstr>
      <vt:lpstr>Break Out 4 (If Time in class.)</vt:lpstr>
      <vt:lpstr>End Break Out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Series: 6373</dc:title>
  <dc:creator>Microsoft Office User</dc:creator>
  <cp:lastModifiedBy>Microsoft Office User</cp:lastModifiedBy>
  <cp:revision>21</cp:revision>
  <dcterms:created xsi:type="dcterms:W3CDTF">2019-05-07T14:42:33Z</dcterms:created>
  <dcterms:modified xsi:type="dcterms:W3CDTF">2020-01-06T21:07:39Z</dcterms:modified>
</cp:coreProperties>
</file>